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5942" autoAdjust="0"/>
  </p:normalViewPr>
  <p:slideViewPr>
    <p:cSldViewPr snapToGrid="0">
      <p:cViewPr varScale="1">
        <p:scale>
          <a:sx n="68" d="100"/>
          <a:sy n="68" d="100"/>
        </p:scale>
        <p:origin x="-1404"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3B380-2D7E-4C63-A376-388F661ED3BA}" type="datetimeFigureOut">
              <a:rPr lang="en-GB" smtClean="0"/>
              <a:pPr/>
              <a:t>16/04/2015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0471F-59C8-46C1-BBE0-369CFE1A1F5E}" type="slidenum">
              <a:rPr lang="en-GB" smtClean="0"/>
              <a:pPr/>
              <a:t>‹#›</a:t>
            </a:fld>
            <a:endParaRPr lang="en-GB"/>
          </a:p>
        </p:txBody>
      </p:sp>
    </p:spTree>
    <p:extLst>
      <p:ext uri="{BB962C8B-B14F-4D97-AF65-F5344CB8AC3E}">
        <p14:creationId xmlns:p14="http://schemas.microsoft.com/office/powerpoint/2010/main" xmlns="" val="955889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7C0471F-59C8-46C1-BBE0-369CFE1A1F5E}" type="slidenum">
              <a:rPr lang="en-GB" smtClean="0"/>
              <a:pPr/>
              <a:t>5</a:t>
            </a:fld>
            <a:endParaRPr lang="en-GB"/>
          </a:p>
        </p:txBody>
      </p:sp>
    </p:spTree>
    <p:extLst>
      <p:ext uri="{BB962C8B-B14F-4D97-AF65-F5344CB8AC3E}">
        <p14:creationId xmlns:p14="http://schemas.microsoft.com/office/powerpoint/2010/main" xmlns="" val="277127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50104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44849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310261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44114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881790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846189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904515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174170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02574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463100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26490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98484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23923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05371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176561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3A9EE-0669-4820-B8A1-1F3F77FA8BB5}" type="datetimeFigureOut">
              <a:rPr lang="en-GB" smtClean="0"/>
              <a:pPr/>
              <a:t>16/04/2015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345510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C3A9EE-0669-4820-B8A1-1F3F77FA8BB5}" type="datetimeFigureOut">
              <a:rPr lang="en-GB" smtClean="0"/>
              <a:pPr/>
              <a:t>16/04/2015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25F9F2A-B90C-444F-A9B6-124218C321AD}" type="slidenum">
              <a:rPr lang="en-GB" smtClean="0"/>
              <a:pPr/>
              <a:t>‹#›</a:t>
            </a:fld>
            <a:endParaRPr lang="en-GB"/>
          </a:p>
        </p:txBody>
      </p:sp>
    </p:spTree>
    <p:extLst>
      <p:ext uri="{BB962C8B-B14F-4D97-AF65-F5344CB8AC3E}">
        <p14:creationId xmlns:p14="http://schemas.microsoft.com/office/powerpoint/2010/main" xmlns="" val="649584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Student as a Producer </a:t>
            </a:r>
            <a:endParaRPr lang="en-GB" dirty="0"/>
          </a:p>
        </p:txBody>
      </p:sp>
      <p:sp>
        <p:nvSpPr>
          <p:cNvPr id="3" name="Subtitle 2"/>
          <p:cNvSpPr>
            <a:spLocks noGrp="1"/>
          </p:cNvSpPr>
          <p:nvPr>
            <p:ph type="subTitle" idx="1"/>
          </p:nvPr>
        </p:nvSpPr>
        <p:spPr/>
        <p:txBody>
          <a:bodyPr/>
          <a:lstStyle/>
          <a:p>
            <a:r>
              <a:rPr lang="en-GB" dirty="0" smtClean="0"/>
              <a:t>Youth Justice Module</a:t>
            </a:r>
            <a:endParaRPr lang="en-GB" dirty="0"/>
          </a:p>
        </p:txBody>
      </p:sp>
    </p:spTree>
    <p:extLst>
      <p:ext uri="{BB962C8B-B14F-4D97-AF65-F5344CB8AC3E}">
        <p14:creationId xmlns:p14="http://schemas.microsoft.com/office/powerpoint/2010/main" xmlns="" val="129067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are we? </a:t>
            </a:r>
            <a:endParaRPr lang="en-GB" dirty="0"/>
          </a:p>
        </p:txBody>
      </p:sp>
      <p:sp>
        <p:nvSpPr>
          <p:cNvPr id="3" name="Content Placeholder 2"/>
          <p:cNvSpPr>
            <a:spLocks noGrp="1"/>
          </p:cNvSpPr>
          <p:nvPr>
            <p:ph idx="1"/>
          </p:nvPr>
        </p:nvSpPr>
        <p:spPr/>
        <p:txBody>
          <a:bodyPr/>
          <a:lstStyle/>
          <a:p>
            <a:r>
              <a:rPr lang="en-GB" dirty="0" err="1" smtClean="0"/>
              <a:t>Abi</a:t>
            </a:r>
            <a:r>
              <a:rPr lang="en-GB" dirty="0" smtClean="0"/>
              <a:t> Ogle</a:t>
            </a:r>
          </a:p>
          <a:p>
            <a:r>
              <a:rPr lang="en-GB" dirty="0" smtClean="0"/>
              <a:t>Katie Walker </a:t>
            </a:r>
          </a:p>
          <a:p>
            <a:r>
              <a:rPr lang="en-GB" dirty="0" smtClean="0"/>
              <a:t>Roisin </a:t>
            </a:r>
            <a:r>
              <a:rPr lang="en-GB" dirty="0" err="1" smtClean="0"/>
              <a:t>Mullee</a:t>
            </a:r>
            <a:endParaRPr lang="en-GB" dirty="0" smtClean="0"/>
          </a:p>
          <a:p>
            <a:r>
              <a:rPr lang="en-GB" dirty="0" smtClean="0"/>
              <a:t>Grace Murray </a:t>
            </a:r>
            <a:endParaRPr lang="en-GB" dirty="0"/>
          </a:p>
        </p:txBody>
      </p:sp>
    </p:spTree>
    <p:extLst>
      <p:ext uri="{BB962C8B-B14F-4D97-AF65-F5344CB8AC3E}">
        <p14:creationId xmlns:p14="http://schemas.microsoft.com/office/powerpoint/2010/main" xmlns="" val="4137464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our project?</a:t>
            </a:r>
            <a:endParaRPr lang="en-GB" dirty="0"/>
          </a:p>
        </p:txBody>
      </p:sp>
      <p:sp>
        <p:nvSpPr>
          <p:cNvPr id="3" name="Content Placeholder 2"/>
          <p:cNvSpPr>
            <a:spLocks noGrp="1"/>
          </p:cNvSpPr>
          <p:nvPr>
            <p:ph idx="1"/>
          </p:nvPr>
        </p:nvSpPr>
        <p:spPr>
          <a:xfrm>
            <a:off x="677334" y="2160589"/>
            <a:ext cx="8596668" cy="4321491"/>
          </a:xfrm>
        </p:spPr>
        <p:txBody>
          <a:bodyPr>
            <a:normAutofit fontScale="92500" lnSpcReduction="20000"/>
          </a:bodyPr>
          <a:lstStyle/>
          <a:p>
            <a:r>
              <a:rPr lang="en-GB" dirty="0" smtClean="0"/>
              <a:t>Our project is designing a Youth Justice module to run in the second </a:t>
            </a:r>
            <a:r>
              <a:rPr lang="en-GB" dirty="0"/>
              <a:t>s</a:t>
            </a:r>
            <a:r>
              <a:rPr lang="en-GB" dirty="0" smtClean="0"/>
              <a:t>emester of the next academic year</a:t>
            </a:r>
          </a:p>
          <a:p>
            <a:r>
              <a:rPr lang="en-GB" dirty="0"/>
              <a:t>This module will be an option for second year criminology </a:t>
            </a:r>
            <a:r>
              <a:rPr lang="en-GB" dirty="0" smtClean="0"/>
              <a:t>students</a:t>
            </a:r>
          </a:p>
          <a:p>
            <a:r>
              <a:rPr lang="en-GB" dirty="0"/>
              <a:t>C</a:t>
            </a:r>
            <a:r>
              <a:rPr lang="en-GB" dirty="0" smtClean="0"/>
              <a:t>reate the module there is a collaboration between academics, students and practitioners </a:t>
            </a:r>
          </a:p>
          <a:p>
            <a:r>
              <a:rPr lang="en-GB" dirty="0" smtClean="0"/>
              <a:t>The aim is to create a long standing module whilst maintaining  links with the Lincolnshire Youth Offending Service</a:t>
            </a:r>
          </a:p>
          <a:p>
            <a:r>
              <a:rPr lang="en-GB" dirty="0" smtClean="0"/>
              <a:t>Student and staff input as to what the module should include, how it should be assessed and how the Youth Offending Service can contribute and how this link can be sustained  </a:t>
            </a:r>
          </a:p>
          <a:p>
            <a:r>
              <a:rPr lang="en-GB" dirty="0" smtClean="0"/>
              <a:t>We have looked at Youth Justice modules that are offered at other universities and  Youth Justice courses in order to compare what content they offer and how they assess their students at the end of the module</a:t>
            </a:r>
          </a:p>
          <a:p>
            <a:r>
              <a:rPr lang="en-GB" dirty="0" smtClean="0"/>
              <a:t>We have researched academic journals to see which have </a:t>
            </a:r>
            <a:r>
              <a:rPr lang="en-GB" smtClean="0"/>
              <a:t>articles that discuss </a:t>
            </a:r>
            <a:r>
              <a:rPr lang="en-GB" dirty="0" smtClean="0"/>
              <a:t>the idea of Youth Justice and the key texts which cover the subject and the key issues </a:t>
            </a:r>
          </a:p>
          <a:p>
            <a:pPr marL="0" indent="0">
              <a:buNone/>
            </a:pP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xmlns="" val="398362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Youth Justice Brief </a:t>
            </a:r>
            <a:br>
              <a:rPr lang="en-GB" dirty="0" smtClean="0"/>
            </a:br>
            <a:endParaRPr lang="en-GB" dirty="0"/>
          </a:p>
        </p:txBody>
      </p:sp>
      <p:sp>
        <p:nvSpPr>
          <p:cNvPr id="3" name="Content Placeholder 2"/>
          <p:cNvSpPr>
            <a:spLocks noGrp="1"/>
          </p:cNvSpPr>
          <p:nvPr>
            <p:ph idx="1"/>
          </p:nvPr>
        </p:nvSpPr>
        <p:spPr/>
        <p:txBody>
          <a:bodyPr/>
          <a:lstStyle/>
          <a:p>
            <a:r>
              <a:rPr lang="en-GB" dirty="0" smtClean="0"/>
              <a:t>Allow students to explore the youth justice system</a:t>
            </a:r>
          </a:p>
          <a:p>
            <a:r>
              <a:rPr lang="en-GB" dirty="0" smtClean="0"/>
              <a:t>Gain an understanding of how the system operates</a:t>
            </a:r>
          </a:p>
          <a:p>
            <a:r>
              <a:rPr lang="en-GB" dirty="0" smtClean="0"/>
              <a:t>Understanding of the diverse causes of youth offending and locate these within wider social structures</a:t>
            </a:r>
          </a:p>
          <a:p>
            <a:r>
              <a:rPr lang="en-GB" dirty="0" smtClean="0"/>
              <a:t>Look into the policy and practice issues surrounding youth justice</a:t>
            </a:r>
          </a:p>
          <a:p>
            <a:r>
              <a:rPr lang="en-GB" dirty="0" smtClean="0"/>
              <a:t>Analyse and evaluate the effectiveness of a range of different policies and practices in youth justice</a:t>
            </a:r>
          </a:p>
          <a:p>
            <a:r>
              <a:rPr lang="en-GB" dirty="0" smtClean="0"/>
              <a:t>Encourage reflection upon the roles of key personnel and opportunities for career development.  </a:t>
            </a:r>
          </a:p>
          <a:p>
            <a:endParaRPr lang="en-GB" dirty="0"/>
          </a:p>
        </p:txBody>
      </p:sp>
    </p:spTree>
    <p:extLst>
      <p:ext uri="{BB962C8B-B14F-4D97-AF65-F5344CB8AC3E}">
        <p14:creationId xmlns:p14="http://schemas.microsoft.com/office/powerpoint/2010/main" xmlns="" val="9555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our involvement has made it different</a:t>
            </a:r>
            <a:endParaRPr lang="en-GB" dirty="0"/>
          </a:p>
        </p:txBody>
      </p:sp>
      <p:sp>
        <p:nvSpPr>
          <p:cNvPr id="3" name="Content Placeholder 2"/>
          <p:cNvSpPr>
            <a:spLocks noGrp="1"/>
          </p:cNvSpPr>
          <p:nvPr>
            <p:ph idx="1"/>
          </p:nvPr>
        </p:nvSpPr>
        <p:spPr/>
        <p:txBody>
          <a:bodyPr>
            <a:normAutofit lnSpcReduction="10000"/>
          </a:bodyPr>
          <a:lstStyle/>
          <a:p>
            <a:r>
              <a:rPr lang="en-GB" dirty="0" smtClean="0"/>
              <a:t>When creating the module one of the aims was to recruit a team of students from all criminology (and joint) year levels. </a:t>
            </a:r>
          </a:p>
          <a:p>
            <a:r>
              <a:rPr lang="en-GB" dirty="0" smtClean="0"/>
              <a:t>Comprises of 1 level one, 6 level two and 2 level three students.</a:t>
            </a:r>
          </a:p>
          <a:p>
            <a:r>
              <a:rPr lang="en-GB" dirty="0" smtClean="0"/>
              <a:t>As there are 9 student voices to express their opinions on what they would find useful for a module.</a:t>
            </a:r>
          </a:p>
          <a:p>
            <a:r>
              <a:rPr lang="en-GB" dirty="0" smtClean="0"/>
              <a:t>Student experiences both on the course and work.</a:t>
            </a:r>
          </a:p>
          <a:p>
            <a:r>
              <a:rPr lang="en-GB" dirty="0" smtClean="0"/>
              <a:t>Level 2 students (like us) have completed a module called ‘youth culture and resistance’ </a:t>
            </a:r>
          </a:p>
          <a:p>
            <a:r>
              <a:rPr lang="en-GB" dirty="0" smtClean="0"/>
              <a:t>Level 1 students can help create the module as well as chose it for an option for level 2.</a:t>
            </a:r>
          </a:p>
          <a:p>
            <a:r>
              <a:rPr lang="en-GB" dirty="0" smtClean="0"/>
              <a:t>Level 3 students can use their university experience to shape the module content. (such as assessment types) </a:t>
            </a:r>
            <a:endParaRPr lang="en-GB" dirty="0"/>
          </a:p>
        </p:txBody>
      </p:sp>
    </p:spTree>
    <p:extLst>
      <p:ext uri="{BB962C8B-B14F-4D97-AF65-F5344CB8AC3E}">
        <p14:creationId xmlns:p14="http://schemas.microsoft.com/office/powerpoint/2010/main" xmlns="" val="1446679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Mile Stones </a:t>
            </a:r>
            <a:endParaRPr lang="en-GB" dirty="0"/>
          </a:p>
        </p:txBody>
      </p:sp>
      <p:sp>
        <p:nvSpPr>
          <p:cNvPr id="3" name="Content Placeholder 2"/>
          <p:cNvSpPr>
            <a:spLocks noGrp="1"/>
          </p:cNvSpPr>
          <p:nvPr>
            <p:ph idx="1"/>
          </p:nvPr>
        </p:nvSpPr>
        <p:spPr>
          <a:xfrm>
            <a:off x="677334" y="1326524"/>
            <a:ext cx="8596668" cy="5048518"/>
          </a:xfrm>
        </p:spPr>
        <p:txBody>
          <a:bodyPr>
            <a:normAutofit fontScale="92500" lnSpcReduction="10000"/>
          </a:bodyPr>
          <a:lstStyle/>
          <a:p>
            <a:r>
              <a:rPr lang="en-GB" dirty="0" smtClean="0"/>
              <a:t>Recruit a team of students and agree aims of the project, timescales, evaluation methods and individual roles</a:t>
            </a:r>
          </a:p>
          <a:p>
            <a:r>
              <a:rPr lang="en-GB" dirty="0" smtClean="0"/>
              <a:t>Establish a blog to capture project progress and get students blogging</a:t>
            </a:r>
          </a:p>
          <a:p>
            <a:r>
              <a:rPr lang="en-GB" dirty="0" smtClean="0"/>
              <a:t>Scoping exercise to explore the content of existing youth justice course and modules at other institutions and key themes within core text books</a:t>
            </a:r>
          </a:p>
          <a:p>
            <a:r>
              <a:rPr lang="en-GB" dirty="0" smtClean="0"/>
              <a:t>Make contact with youth justice practitioners and host an information event for them to find out more / meet the team</a:t>
            </a:r>
          </a:p>
          <a:p>
            <a:r>
              <a:rPr lang="en-GB" dirty="0" smtClean="0"/>
              <a:t>Develop curriculum content, teaching resources and programme of event in collaboration with practitioners</a:t>
            </a:r>
          </a:p>
          <a:p>
            <a:r>
              <a:rPr lang="en-GB" dirty="0" smtClean="0"/>
              <a:t>Liaise with Academic Subject Liberian to ensure the necessary learning resources are stocked prior to module launch</a:t>
            </a:r>
          </a:p>
          <a:p>
            <a:r>
              <a:rPr lang="en-GB" dirty="0" smtClean="0"/>
              <a:t> Reflections of student experience, including impact on their degree, employability and career planning, and how students might continue to be involved in supporting the module if they so wish</a:t>
            </a:r>
          </a:p>
          <a:p>
            <a:r>
              <a:rPr lang="en-GB" dirty="0" smtClean="0"/>
              <a:t>Evaluation and production of a student led academic paper. Blog as resource for other academic staff to replicate method. Presentation at RAISE or similar conference.</a:t>
            </a:r>
            <a:endParaRPr lang="en-GB" dirty="0"/>
          </a:p>
        </p:txBody>
      </p:sp>
    </p:spTree>
    <p:extLst>
      <p:ext uri="{BB962C8B-B14F-4D97-AF65-F5344CB8AC3E}">
        <p14:creationId xmlns:p14="http://schemas.microsoft.com/office/powerpoint/2010/main" xmlns="" val="1569352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Reflections…</a:t>
            </a:r>
            <a:endParaRPr lang="en-GB" dirty="0"/>
          </a:p>
        </p:txBody>
      </p:sp>
      <p:sp>
        <p:nvSpPr>
          <p:cNvPr id="3" name="Content Placeholder 2"/>
          <p:cNvSpPr>
            <a:spLocks noGrp="1"/>
          </p:cNvSpPr>
          <p:nvPr>
            <p:ph idx="1"/>
          </p:nvPr>
        </p:nvSpPr>
        <p:spPr>
          <a:xfrm>
            <a:off x="509908" y="2044679"/>
            <a:ext cx="8596668" cy="3880773"/>
          </a:xfrm>
        </p:spPr>
        <p:txBody>
          <a:bodyPr/>
          <a:lstStyle/>
          <a:p>
            <a:r>
              <a:rPr lang="en-GB" dirty="0" smtClean="0"/>
              <a:t>It allows us to apply our theoretical knowledge learnt and apply these to the real world, giving us a practical approach. </a:t>
            </a:r>
          </a:p>
          <a:p>
            <a:r>
              <a:rPr lang="en-GB" dirty="0" smtClean="0"/>
              <a:t>Proved us with transferrable skills; communication, working as a team, public speaking. </a:t>
            </a:r>
          </a:p>
          <a:p>
            <a:r>
              <a:rPr lang="en-GB" dirty="0" smtClean="0"/>
              <a:t>It allows us to create a module directly for students by students. </a:t>
            </a:r>
          </a:p>
          <a:p>
            <a:r>
              <a:rPr lang="en-GB" dirty="0" smtClean="0"/>
              <a:t>Contribution to the Lincoln Award. </a:t>
            </a:r>
          </a:p>
          <a:p>
            <a:r>
              <a:rPr lang="en-GB" dirty="0" smtClean="0"/>
              <a:t>Real world benefits. </a:t>
            </a:r>
          </a:p>
          <a:p>
            <a:r>
              <a:rPr lang="en-GB" dirty="0" smtClean="0"/>
              <a:t>Develop relationships with lecturers and professionals. </a:t>
            </a:r>
          </a:p>
          <a:p>
            <a:r>
              <a:rPr lang="en-GB" dirty="0" smtClean="0"/>
              <a:t>Allows a different perspective of the module. </a:t>
            </a:r>
          </a:p>
          <a:p>
            <a:r>
              <a:rPr lang="en-GB" dirty="0" smtClean="0"/>
              <a:t>Gives us as students a voice. </a:t>
            </a:r>
          </a:p>
          <a:p>
            <a:endParaRPr lang="en-GB" dirty="0"/>
          </a:p>
        </p:txBody>
      </p:sp>
    </p:spTree>
    <p:extLst>
      <p:ext uri="{BB962C8B-B14F-4D97-AF65-F5344CB8AC3E}">
        <p14:creationId xmlns:p14="http://schemas.microsoft.com/office/powerpoint/2010/main" xmlns="" val="963227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xmlns="" val="2331540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274</TotalTime>
  <Words>649</Words>
  <Application>Microsoft Office PowerPoint</Application>
  <PresentationFormat>Custom</PresentationFormat>
  <Paragraphs>52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Student as a Producer </vt:lpstr>
      <vt:lpstr>Who are we? </vt:lpstr>
      <vt:lpstr>What is our project?</vt:lpstr>
      <vt:lpstr>Youth Justice Brief  </vt:lpstr>
      <vt:lpstr>How our involvement has made it different</vt:lpstr>
      <vt:lpstr>Mile Stones </vt:lpstr>
      <vt:lpstr>Reflections…</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as a Producer</dc:title>
  <dc:creator>roisin</dc:creator>
  <cp:lastModifiedBy>Greg-Shipley</cp:lastModifiedBy>
  <cp:revision>14</cp:revision>
  <dcterms:created xsi:type="dcterms:W3CDTF">2015-03-04T21:45:41Z</dcterms:created>
  <dcterms:modified xsi:type="dcterms:W3CDTF">2015-04-16T22:05:53Z</dcterms:modified>
</cp:coreProperties>
</file>